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62" r:id="rId4"/>
    <p:sldId id="267" r:id="rId5"/>
    <p:sldId id="258" r:id="rId6"/>
    <p:sldId id="266" r:id="rId7"/>
    <p:sldId id="270" r:id="rId8"/>
    <p:sldId id="261" r:id="rId9"/>
    <p:sldId id="264" r:id="rId10"/>
    <p:sldId id="268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660373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«Организация </a:t>
            </a:r>
            <a:r>
              <a:rPr lang="ru-RU" sz="4400" b="1" dirty="0"/>
              <a:t>и проведение экспериментов с дошкольниками</a:t>
            </a:r>
            <a:r>
              <a:rPr lang="ru-RU" sz="4400" b="1" dirty="0" smtClean="0"/>
              <a:t>.</a:t>
            </a:r>
          </a:p>
          <a:p>
            <a:pPr marL="0" indent="0">
              <a:buNone/>
            </a:pPr>
            <a:r>
              <a:rPr lang="ru-RU" sz="4400" b="1" dirty="0" smtClean="0"/>
              <a:t> </a:t>
            </a:r>
            <a:r>
              <a:rPr lang="ru-RU" sz="4400" b="1" dirty="0"/>
              <a:t>Содержание уголков экспериментальной </a:t>
            </a:r>
            <a:r>
              <a:rPr lang="ru-RU" sz="4400" b="1" dirty="0" smtClean="0"/>
              <a:t>деятельности»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72097"/>
            <a:ext cx="9355569" cy="6777372"/>
          </a:xfrm>
        </p:spPr>
      </p:pic>
    </p:spTree>
    <p:extLst>
      <p:ext uri="{BB962C8B-B14F-4D97-AF65-F5344CB8AC3E}">
        <p14:creationId xmlns:p14="http://schemas.microsoft.com/office/powerpoint/2010/main" val="20135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458">
            <a:off x="-396552" y="2952488"/>
            <a:ext cx="5256584" cy="394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857">
            <a:off x="235975" y="91384"/>
            <a:ext cx="3740716" cy="2808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208">
            <a:off x="4794793" y="38983"/>
            <a:ext cx="4369668" cy="2913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399">
            <a:off x="5128983" y="3712673"/>
            <a:ext cx="38100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40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32640" cy="77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7030A0"/>
                </a:solidFill>
              </a:rPr>
              <a:t>Деятельность экспериментирования способствует</a:t>
            </a: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1" y="1988840"/>
            <a:ext cx="82804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4400" dirty="0" smtClean="0"/>
              <a:t> </a:t>
            </a:r>
            <a:r>
              <a:rPr lang="ru-RU" sz="4400" dirty="0"/>
              <a:t>формированию у детей познавательного интереса, </a:t>
            </a:r>
            <a:endParaRPr lang="ru-RU" sz="4400" dirty="0" smtClean="0"/>
          </a:p>
          <a:p>
            <a:r>
              <a:rPr lang="ru-RU" sz="4400" dirty="0" smtClean="0"/>
              <a:t>развивает </a:t>
            </a:r>
            <a:r>
              <a:rPr lang="ru-RU" sz="4400" dirty="0"/>
              <a:t>наблюдательность, </a:t>
            </a:r>
            <a:endParaRPr lang="ru-RU" sz="4400" dirty="0" smtClean="0"/>
          </a:p>
          <a:p>
            <a:r>
              <a:rPr lang="ru-RU" sz="4400" dirty="0" smtClean="0"/>
              <a:t>мыслительную </a:t>
            </a:r>
            <a:r>
              <a:rPr lang="ru-RU" sz="4400" dirty="0"/>
              <a:t>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33696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19" y="2060848"/>
            <a:ext cx="8388920" cy="4065315"/>
          </a:xfrm>
        </p:spPr>
        <p:txBody>
          <a:bodyPr>
            <a:normAutofit/>
          </a:bodyPr>
          <a:lstStyle/>
          <a:p>
            <a:pPr fontAlgn="t"/>
            <a:r>
              <a:rPr lang="ru-RU" sz="3600" dirty="0" smtClean="0"/>
              <a:t>поддержать </a:t>
            </a:r>
            <a:r>
              <a:rPr lang="ru-RU" sz="3600" dirty="0"/>
              <a:t>и развить в ребенке интерес к исследованиям, открытиям, создать необходимые для этого условия.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задача ДОУ</a:t>
            </a:r>
          </a:p>
        </p:txBody>
      </p:sp>
    </p:spTree>
    <p:extLst>
      <p:ext uri="{BB962C8B-B14F-4D97-AF65-F5344CB8AC3E}">
        <p14:creationId xmlns:p14="http://schemas.microsoft.com/office/powerpoint/2010/main" val="22079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392"/>
            <a:ext cx="9144000" cy="79279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9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96944" cy="6120680"/>
          </a:xfrm>
        </p:spPr>
        <p:txBody>
          <a:bodyPr>
            <a:normAutofit/>
          </a:bodyPr>
          <a:lstStyle/>
          <a:p>
            <a:pPr fontAlgn="t"/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еятельность 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экспериментирования имеет свою структуру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ru-RU" b="1" i="1" dirty="0"/>
              <a:t>Цель</a:t>
            </a:r>
            <a:r>
              <a:rPr lang="ru-RU" i="1" dirty="0" smtClean="0"/>
              <a:t>:</a:t>
            </a:r>
          </a:p>
          <a:p>
            <a:pPr lvl="0"/>
            <a:r>
              <a:rPr lang="ru-RU" dirty="0"/>
              <a:t> развитие умений ребенка взаимодействовать с исследуемыми объектами в "лабораторных" условиях как средствами познания окружающего мира</a:t>
            </a:r>
          </a:p>
          <a:p>
            <a:pPr marL="0" lvl="0" indent="0" algn="ctr">
              <a:buNone/>
            </a:pPr>
            <a:r>
              <a:rPr lang="ru-RU" b="1" i="1" dirty="0"/>
              <a:t>Задачи:</a:t>
            </a:r>
            <a:r>
              <a:rPr lang="ru-RU" b="1" dirty="0"/>
              <a:t> </a:t>
            </a:r>
            <a:endParaRPr lang="ru-RU" b="1" dirty="0" smtClean="0"/>
          </a:p>
          <a:p>
            <a:pPr lvl="0"/>
            <a:r>
              <a:rPr lang="ru-RU" dirty="0" smtClean="0"/>
              <a:t>1</a:t>
            </a:r>
            <a:r>
              <a:rPr lang="ru-RU" dirty="0"/>
              <a:t>) развитие мыслительных процессов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2) развитие мыслительных операций; </a:t>
            </a:r>
            <a:endParaRPr lang="ru-RU" dirty="0" smtClean="0"/>
          </a:p>
          <a:p>
            <a:pPr lvl="0"/>
            <a:r>
              <a:rPr lang="ru-RU" dirty="0" smtClean="0"/>
              <a:t>3</a:t>
            </a:r>
            <a:r>
              <a:rPr lang="ru-RU" dirty="0"/>
              <a:t>) освоение методов познания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4) развитие причинно-следственных связей и </a:t>
            </a:r>
            <a:r>
              <a:rPr lang="ru-RU" dirty="0" smtClean="0"/>
              <a:t>отношений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1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0"/>
            <a:ext cx="8820471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Постановка исследовательской задачи в виде того или иного варианта проблемной ситуации.</a:t>
            </a:r>
          </a:p>
          <a:p>
            <a:pPr lvl="0"/>
            <a:r>
              <a:rPr lang="ru-RU" dirty="0"/>
              <a:t>Уточнение правил безопасности жизнедеятельности в ходе осуществления экспериментирования.</a:t>
            </a:r>
          </a:p>
          <a:p>
            <a:pPr lvl="0"/>
            <a:r>
              <a:rPr lang="ru-RU" dirty="0"/>
              <a:t> Уточнение плана исследования.</a:t>
            </a:r>
          </a:p>
          <a:p>
            <a:pPr lvl="0"/>
            <a:r>
              <a:rPr lang="ru-RU" dirty="0"/>
              <a:t>Выбор оборудования, самостоятельное его размещение детьми в зоне исследования.</a:t>
            </a:r>
          </a:p>
          <a:p>
            <a:pPr lvl="0"/>
            <a:r>
              <a:rPr lang="ru-RU" dirty="0"/>
              <a:t>Распределение детей на подгруппы, выбор ведущих, помогающих организовать сверстников, комментирующих ход и результаты совместной деятельности детей в группах.</a:t>
            </a:r>
          </a:p>
          <a:p>
            <a:pPr lvl="0"/>
            <a:r>
              <a:rPr lang="ru-RU" dirty="0"/>
              <a:t>Анализ и обобщение полученных детьми результатов экспериментирования.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Примерная структура занятия  - </a:t>
            </a:r>
            <a:r>
              <a:rPr lang="ru-RU" b="1" dirty="0" smtClean="0"/>
              <a:t>экспериментирования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0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-19891"/>
            <a:ext cx="9170521" cy="68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7632849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600" b="1" i="1" u="sng" dirty="0"/>
              <a:t>Задачи уголка:</a:t>
            </a:r>
            <a:r>
              <a:rPr lang="ru-RU" sz="3600" i="1" dirty="0"/>
              <a:t> </a:t>
            </a:r>
            <a:r>
              <a:rPr lang="ru-RU" sz="3600" dirty="0"/>
              <a:t>развитие первичных естественнонаучных представлений, наблюдательности, любознательности, активности, мыслительных  операций (анализ, сравнение, обобщение, классификация, наблюдение); формирование умений комплексно обследовать предмет.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Содержание уголков экспериментальной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9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270"/>
            <a:ext cx="9644360" cy="72332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7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</TotalTime>
  <Words>87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Деятельность экспериментирования способствует</vt:lpstr>
      <vt:lpstr>Основная задача ДОУ</vt:lpstr>
      <vt:lpstr>Презентация PowerPoint</vt:lpstr>
      <vt:lpstr>Презентация PowerPoint</vt:lpstr>
      <vt:lpstr>Примерная структура занятия  - экспериментирования</vt:lpstr>
      <vt:lpstr>Презентация PowerPoint</vt:lpstr>
      <vt:lpstr>Содержание уголков экспериментальной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Катюха</dc:creator>
  <cp:lastModifiedBy>Катюха</cp:lastModifiedBy>
  <cp:revision>6</cp:revision>
  <dcterms:created xsi:type="dcterms:W3CDTF">2017-02-07T12:53:24Z</dcterms:created>
  <dcterms:modified xsi:type="dcterms:W3CDTF">2017-02-08T12:38:25Z</dcterms:modified>
</cp:coreProperties>
</file>